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  <p:embeddedFont>
      <p:font typeface="Archivo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  <p:embeddedFont>
      <p:font typeface="DM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Archivo-bold.fntdata"/><Relationship Id="rId27" Type="http://schemas.openxmlformats.org/officeDocument/2006/relationships/font" Target="fonts/Archiv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chiv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Archivo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35" Type="http://schemas.openxmlformats.org/officeDocument/2006/relationships/font" Target="fonts/DMSans-regular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37" Type="http://schemas.openxmlformats.org/officeDocument/2006/relationships/font" Target="fonts/DMSans-italic.fntdata"/><Relationship Id="rId14" Type="http://schemas.openxmlformats.org/officeDocument/2006/relationships/slide" Target="slides/slide9.xml"/><Relationship Id="rId36" Type="http://schemas.openxmlformats.org/officeDocument/2006/relationships/font" Target="fonts/DM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DM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fca6876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fca6876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fca68765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dfca68765b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fca68765b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fca68765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0ef3eea9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0ef3eea9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fca68765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dfca68765b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fca68765b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2dfca68765b_0_5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fca68765b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2dfca68765b_0_5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fca68765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" name="Google Shape;62;g2dfca68765b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fca6876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fca6876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https://www.ted.com/talks/sara_sanford_how_to_design_gender_bias_out_of_your_workplace/transcript?language=en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fca68765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fca68765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200"/>
              <a:buAutoNum type="arabicPeriod"/>
            </a:pPr>
            <a:r>
              <a:rPr lang="en" sz="1200">
                <a:solidFill>
                  <a:srgbClr val="121212"/>
                </a:solidFill>
                <a:highlight>
                  <a:schemeClr val="lt1"/>
                </a:highlight>
              </a:rPr>
              <a:t>Many businesses think they're addressing the problem, because they provide training. Eight billion dollars worth of training a year, </a:t>
            </a:r>
            <a:r>
              <a:rPr lang="en" sz="1200">
                <a:solidFill>
                  <a:srgbClr val="121212"/>
                </a:solidFill>
              </a:rPr>
              <a:t>according to studies from the "Harvard Business Review." </a:t>
            </a:r>
            <a:r>
              <a:rPr lang="en" sz="1200">
                <a:solidFill>
                  <a:srgbClr val="121212"/>
                </a:solidFill>
                <a:highlight>
                  <a:srgbClr val="FFFFFF"/>
                </a:highlight>
              </a:rPr>
              <a:t> These same studies also conclude that these trainings don't work </a:t>
            </a:r>
            <a:r>
              <a:rPr lang="en" sz="1200">
                <a:solidFill>
                  <a:srgbClr val="121212"/>
                </a:solidFill>
              </a:rPr>
              <a:t>and often backfire.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fca68765b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fca68765b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fca68765b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fca68765b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fca68765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2dfca68765b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fca68765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dfca68765b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fca68765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dfca68765b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1" Type="http://schemas.openxmlformats.org/officeDocument/2006/relationships/image" Target="../media/image50.png"/><Relationship Id="rId10" Type="http://schemas.openxmlformats.org/officeDocument/2006/relationships/image" Target="../media/image51.png"/><Relationship Id="rId9" Type="http://schemas.openxmlformats.org/officeDocument/2006/relationships/image" Target="../media/image4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49.png"/><Relationship Id="rId8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uxd1ZnE5BwA1ydYPRClFUS9pQsmtXTD-/view" TargetMode="External"/><Relationship Id="rId4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19.png"/><Relationship Id="rId7" Type="http://schemas.openxmlformats.org/officeDocument/2006/relationships/image" Target="../media/image34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10" Type="http://schemas.openxmlformats.org/officeDocument/2006/relationships/image" Target="../media/image2.jpg"/><Relationship Id="rId9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63575" y="568150"/>
            <a:ext cx="8906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80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62"/>
              <a:buFont typeface="Arial"/>
              <a:buNone/>
            </a:pPr>
            <a:r>
              <a:rPr b="1" lang="en" sz="30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Workplace Equity</a:t>
            </a:r>
            <a:endParaRPr b="1" sz="3000">
              <a:solidFill>
                <a:srgbClr val="231F2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380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62"/>
              <a:buFont typeface="Arial"/>
              <a:buNone/>
            </a:pPr>
            <a:r>
              <a:rPr b="1" lang="en" sz="30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30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Optimizing Data-Smart, Equity-Centered Work Environments</a:t>
            </a:r>
            <a:endParaRPr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97975" y="3408000"/>
            <a:ext cx="243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89000" y="2507700"/>
            <a:ext cx="2166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G</a:t>
            </a:r>
            <a:r>
              <a:rPr b="1" lang="en" sz="7200">
                <a:solidFill>
                  <a:srgbClr val="666666"/>
                </a:solidFill>
              </a:rPr>
              <a:t>E</a:t>
            </a:r>
            <a:r>
              <a:rPr b="1" lang="en" sz="7200">
                <a:solidFill>
                  <a:srgbClr val="E69138"/>
                </a:solidFill>
              </a:rPr>
              <a:t>N</a:t>
            </a:r>
            <a:endParaRPr b="1" sz="7200">
              <a:solidFill>
                <a:srgbClr val="E69138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434675" y="2802500"/>
            <a:ext cx="7866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21212"/>
                </a:solidFill>
              </a:rPr>
              <a:t>Gender</a:t>
            </a:r>
            <a:endParaRPr b="1" sz="1200">
              <a:solidFill>
                <a:srgbClr val="1212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21212"/>
                </a:solidFill>
              </a:rPr>
              <a:t>Equity</a:t>
            </a:r>
            <a:endParaRPr b="1" sz="1200">
              <a:solidFill>
                <a:srgbClr val="1212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21212"/>
                </a:solidFill>
              </a:rPr>
              <a:t>Now</a:t>
            </a:r>
            <a:endParaRPr b="1" sz="1200">
              <a:solidFill>
                <a:srgbClr val="121212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610125" y="4743475"/>
            <a:ext cx="2166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21212"/>
                </a:solidFill>
              </a:rPr>
              <a:t>Diversity. Equity. Inclusion</a:t>
            </a:r>
            <a:endParaRPr b="1" sz="1200">
              <a:solidFill>
                <a:srgbClr val="12121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0" y="-1250"/>
            <a:ext cx="9144000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22"/>
          <p:cNvSpPr txBox="1"/>
          <p:nvPr/>
        </p:nvSpPr>
        <p:spPr>
          <a:xfrm>
            <a:off x="1003623" y="365950"/>
            <a:ext cx="718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Initial Dashboard Drawings</a:t>
            </a:r>
            <a:endParaRPr sz="7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25" y="1337350"/>
            <a:ext cx="3522150" cy="24688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775" y="1336106"/>
            <a:ext cx="3200618" cy="24687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22"/>
          <p:cNvSpPr/>
          <p:nvPr/>
        </p:nvSpPr>
        <p:spPr>
          <a:xfrm rot="-5400000">
            <a:off x="3363213" y="3061413"/>
            <a:ext cx="330000" cy="44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01" name="Google Shape;201;p22"/>
          <p:cNvCxnSpPr>
            <a:stCxn id="200" idx="1"/>
          </p:cNvCxnSpPr>
          <p:nvPr/>
        </p:nvCxnSpPr>
        <p:spPr>
          <a:xfrm flipH="1">
            <a:off x="3504813" y="3449913"/>
            <a:ext cx="23400" cy="69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2"/>
          <p:cNvSpPr/>
          <p:nvPr/>
        </p:nvSpPr>
        <p:spPr>
          <a:xfrm rot="-5400000">
            <a:off x="1406838" y="2092113"/>
            <a:ext cx="276900" cy="69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03" name="Google Shape;203;p22"/>
          <p:cNvCxnSpPr>
            <a:endCxn id="204" idx="0"/>
          </p:cNvCxnSpPr>
          <p:nvPr/>
        </p:nvCxnSpPr>
        <p:spPr>
          <a:xfrm flipH="1">
            <a:off x="506075" y="2578488"/>
            <a:ext cx="957300" cy="24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2"/>
          <p:cNvSpPr/>
          <p:nvPr/>
        </p:nvSpPr>
        <p:spPr>
          <a:xfrm rot="-5400000">
            <a:off x="5378075" y="2299925"/>
            <a:ext cx="1626300" cy="127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06" name="Google Shape;206;p22"/>
          <p:cNvCxnSpPr>
            <a:endCxn id="207" idx="1"/>
          </p:cNvCxnSpPr>
          <p:nvPr/>
        </p:nvCxnSpPr>
        <p:spPr>
          <a:xfrm>
            <a:off x="5598950" y="3751888"/>
            <a:ext cx="168300" cy="59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2"/>
          <p:cNvCxnSpPr>
            <a:stCxn id="209" idx="2"/>
          </p:cNvCxnSpPr>
          <p:nvPr/>
        </p:nvCxnSpPr>
        <p:spPr>
          <a:xfrm>
            <a:off x="7829178" y="2141600"/>
            <a:ext cx="533400" cy="27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2"/>
          <p:cNvSpPr/>
          <p:nvPr/>
        </p:nvSpPr>
        <p:spPr>
          <a:xfrm rot="-5400000">
            <a:off x="7336128" y="1818500"/>
            <a:ext cx="339900" cy="64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0" name="Google Shape;210;p22"/>
          <p:cNvSpPr/>
          <p:nvPr/>
        </p:nvSpPr>
        <p:spPr>
          <a:xfrm rot="-5400000">
            <a:off x="5489038" y="2459763"/>
            <a:ext cx="330000" cy="44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11" name="Google Shape;211;p22"/>
          <p:cNvCxnSpPr/>
          <p:nvPr/>
        </p:nvCxnSpPr>
        <p:spPr>
          <a:xfrm flipH="1">
            <a:off x="4872531" y="2848263"/>
            <a:ext cx="726300" cy="107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2"/>
          <p:cNvSpPr/>
          <p:nvPr/>
        </p:nvSpPr>
        <p:spPr>
          <a:xfrm rot="-5400000">
            <a:off x="3528763" y="2367013"/>
            <a:ext cx="327300" cy="8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13" name="Google Shape;213;p22"/>
          <p:cNvCxnSpPr/>
          <p:nvPr/>
        </p:nvCxnSpPr>
        <p:spPr>
          <a:xfrm flipH="1" rot="10800000">
            <a:off x="4158469" y="2334575"/>
            <a:ext cx="255600" cy="47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2"/>
          <p:cNvSpPr/>
          <p:nvPr/>
        </p:nvSpPr>
        <p:spPr>
          <a:xfrm>
            <a:off x="0" y="2812175"/>
            <a:ext cx="696300" cy="637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-60000" y="2903825"/>
            <a:ext cx="816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Communication Feature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4304375" y="1921700"/>
            <a:ext cx="585900" cy="538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4228863" y="2018972"/>
            <a:ext cx="708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Export Feature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3092475" y="4108150"/>
            <a:ext cx="848100" cy="820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 txBox="1"/>
          <p:nvPr/>
        </p:nvSpPr>
        <p:spPr>
          <a:xfrm>
            <a:off x="3092475" y="4327363"/>
            <a:ext cx="848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 Assignment Feature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4304375" y="3922275"/>
            <a:ext cx="848100" cy="820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4304363" y="4142013"/>
            <a:ext cx="848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Commenting and file upload feature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5706117" y="4236250"/>
            <a:ext cx="696300" cy="692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5691117" y="4342150"/>
            <a:ext cx="726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Task Management Feature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8182075" y="2416275"/>
            <a:ext cx="816300" cy="757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8362575" y="2535025"/>
            <a:ext cx="646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Progress Indicator Feature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>
            <a:off x="7112325" y="4161525"/>
            <a:ext cx="2031676" cy="9819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8000" stPos="0" sy="-100000" ky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786" y="-2364698"/>
            <a:ext cx="3808279" cy="390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/>
          <p:nvPr/>
        </p:nvSpPr>
        <p:spPr>
          <a:xfrm>
            <a:off x="-40425" y="0"/>
            <a:ext cx="2808000" cy="51435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5">
            <a:alphaModFix/>
          </a:blip>
          <a:srcRect b="37229" l="23279" r="20312" t="0"/>
          <a:stretch/>
        </p:blipFill>
        <p:spPr>
          <a:xfrm>
            <a:off x="655075" y="1450800"/>
            <a:ext cx="1586799" cy="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/>
        </p:nvSpPr>
        <p:spPr>
          <a:xfrm>
            <a:off x="129369" y="2511575"/>
            <a:ext cx="2638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Final Deliverable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119175" y="3495500"/>
            <a:ext cx="24888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Deliver a fully functional and user-friendly dashboard prototype that enhances the certification process and supports dynamic tracking and management.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7375" y="0"/>
            <a:ext cx="4379177" cy="2860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8838" y="3494031"/>
            <a:ext cx="2245588" cy="164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8">
            <a:alphaModFix/>
          </a:blip>
          <a:srcRect b="5731" l="0" r="0" t="0"/>
          <a:stretch/>
        </p:blipFill>
        <p:spPr>
          <a:xfrm>
            <a:off x="6898413" y="3494025"/>
            <a:ext cx="2245590" cy="16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16550" y="0"/>
            <a:ext cx="1827452" cy="182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72850" y="1848494"/>
            <a:ext cx="1771158" cy="164553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/>
          <p:nvPr/>
        </p:nvSpPr>
        <p:spPr>
          <a:xfrm>
            <a:off x="3186599" y="2998300"/>
            <a:ext cx="3901200" cy="34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Design-Driven Data Smart DEI Dashboard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37375" y="3470275"/>
            <a:ext cx="2139326" cy="16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 title="Screen Recording 2024-05-12 at 8.32.19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50" y="356525"/>
            <a:ext cx="8297922" cy="471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/>
        </p:nvSpPr>
        <p:spPr>
          <a:xfrm>
            <a:off x="2704954" y="476000"/>
            <a:ext cx="626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Business Requirement Document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54" name="Google Shape;254;p25"/>
          <p:cNvGrpSpPr/>
          <p:nvPr/>
        </p:nvGrpSpPr>
        <p:grpSpPr>
          <a:xfrm>
            <a:off x="212575" y="185081"/>
            <a:ext cx="2350334" cy="4773771"/>
            <a:chOff x="0" y="0"/>
            <a:chExt cx="4096800" cy="8685900"/>
          </a:xfrm>
        </p:grpSpPr>
        <p:pic>
          <p:nvPicPr>
            <p:cNvPr id="255" name="Google Shape;25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4096800" cy="8300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5"/>
            <p:cNvPicPr preferRelativeResize="0"/>
            <p:nvPr/>
          </p:nvPicPr>
          <p:blipFill rotWithShape="1">
            <a:blip r:embed="rId4">
              <a:alphaModFix/>
            </a:blip>
            <a:srcRect b="26084" l="0" r="0" t="0"/>
            <a:stretch/>
          </p:blipFill>
          <p:spPr>
            <a:xfrm>
              <a:off x="0" y="8300350"/>
              <a:ext cx="3972375" cy="385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7" name="Google Shape;2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9850" y="1457200"/>
            <a:ext cx="5419290" cy="28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8786357">
            <a:off x="2568933" y="1183170"/>
            <a:ext cx="568359" cy="16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8363" y="1094013"/>
            <a:ext cx="1382250" cy="3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>
            <a:off x="7378291" y="4290075"/>
            <a:ext cx="1765709" cy="8534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8000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/>
          <p:nvPr/>
        </p:nvSpPr>
        <p:spPr>
          <a:xfrm>
            <a:off x="0" y="1265476"/>
            <a:ext cx="9144000" cy="2998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1615760" y="353529"/>
            <a:ext cx="577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Key Benefits</a:t>
            </a:r>
            <a:endParaRPr i="0" sz="7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763" y="1455963"/>
            <a:ext cx="8858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7438" y="1432150"/>
            <a:ext cx="1219200" cy="809625"/>
          </a:xfrm>
          <a:prstGeom prst="rect">
            <a:avLst/>
          </a:prstGeom>
          <a:solidFill>
            <a:srgbClr val="CCCCCC"/>
          </a:solidFill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8063" y="1403569"/>
            <a:ext cx="1019175" cy="866775"/>
          </a:xfrm>
          <a:prstGeom prst="rect">
            <a:avLst/>
          </a:prstGeom>
          <a:solidFill>
            <a:srgbClr val="CCCCCC"/>
          </a:solidFill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1875" y="1531488"/>
            <a:ext cx="610938" cy="61093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/>
        </p:nvSpPr>
        <p:spPr>
          <a:xfrm>
            <a:off x="348050" y="2357700"/>
            <a:ext cx="16602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DEI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one platform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4784675" y="2357700"/>
            <a:ext cx="18627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certification time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7381999" y="2346525"/>
            <a:ext cx="1473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insight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2173550" y="2357700"/>
            <a:ext cx="2031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Empowers People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221788" y="2918700"/>
            <a:ext cx="17238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Consolidates all certification data into one platform, increasing data retrieval efficiency by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60%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2491950" y="2911650"/>
            <a:ext cx="16602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 visibility into the certification process, improving team buy-in and participation rates by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25%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4890325" y="2918700"/>
            <a:ext cx="16602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allows for higher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quick response improving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upto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7288700" y="2869994"/>
            <a:ext cx="16602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Progress indication and real time updates and alerts increasing user visibility by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40%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any given point.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7">
            <a:alphaModFix amt="57000"/>
          </a:blip>
          <a:stretch>
            <a:fillRect/>
          </a:stretch>
        </p:blipFill>
        <p:spPr>
          <a:xfrm>
            <a:off x="7350670" y="4276725"/>
            <a:ext cx="1793330" cy="8667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8000" stPos="0" sy="-100000" ky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7"/>
          <p:cNvGrpSpPr/>
          <p:nvPr/>
        </p:nvGrpSpPr>
        <p:grpSpPr>
          <a:xfrm>
            <a:off x="4408713" y="421825"/>
            <a:ext cx="6743081" cy="6811996"/>
            <a:chOff x="1813" y="0"/>
            <a:chExt cx="809173" cy="812800"/>
          </a:xfrm>
        </p:grpSpPr>
        <p:sp>
          <p:nvSpPr>
            <p:cNvPr id="285" name="Google Shape;285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7" name="Google Shape;287;p27"/>
          <p:cNvPicPr preferRelativeResize="0"/>
          <p:nvPr/>
        </p:nvPicPr>
        <p:blipFill rotWithShape="1">
          <a:blip r:embed="rId3">
            <a:alphaModFix/>
          </a:blip>
          <a:srcRect b="8249" l="33070" r="-33070" t="-8250"/>
          <a:stretch/>
        </p:blipFill>
        <p:spPr>
          <a:xfrm>
            <a:off x="-1342253" y="-3376439"/>
            <a:ext cx="6055195" cy="621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986588">
            <a:off x="2542389" y="3129767"/>
            <a:ext cx="4947000" cy="507621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 txBox="1"/>
          <p:nvPr/>
        </p:nvSpPr>
        <p:spPr>
          <a:xfrm>
            <a:off x="1588651" y="1764235"/>
            <a:ext cx="3971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Thank you!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1664851" y="2547938"/>
            <a:ext cx="287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Any Questions?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363" y="2136325"/>
            <a:ext cx="3580951" cy="191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16048">
            <a:off x="6121744" y="-502653"/>
            <a:ext cx="5374732" cy="134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7900" y="1140482"/>
            <a:ext cx="2335440" cy="112664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850" y="3192776"/>
            <a:ext cx="1522800" cy="1436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" name="Google Shape;68;p14"/>
          <p:cNvSpPr txBox="1"/>
          <p:nvPr/>
        </p:nvSpPr>
        <p:spPr>
          <a:xfrm>
            <a:off x="2176225" y="709075"/>
            <a:ext cx="46722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Sponsor: </a:t>
            </a:r>
            <a:r>
              <a:rPr b="1" i="0" lang="en" sz="1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Sara Sanford</a:t>
            </a:r>
            <a:r>
              <a:rPr b="1"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</a:t>
            </a:r>
            <a:r>
              <a:rPr b="1" i="0" lang="en" sz="1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Founder of GEN)</a:t>
            </a:r>
            <a:endParaRPr b="1" i="0" sz="1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2025" y="4719975"/>
            <a:ext cx="1654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Emma Grothaus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819776" y="4719975"/>
            <a:ext cx="1772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Gauri Nigam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605925" y="4719975"/>
            <a:ext cx="2335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Vanshika Srivastava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397551" y="2446475"/>
            <a:ext cx="30963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Team Trailblazers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7">
            <a:alphaModFix/>
          </a:blip>
          <a:srcRect b="27383" l="0" r="0" t="6535"/>
          <a:stretch/>
        </p:blipFill>
        <p:spPr>
          <a:xfrm>
            <a:off x="6682125" y="3096675"/>
            <a:ext cx="1654200" cy="1544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8">
            <a:alphaModFix/>
          </a:blip>
          <a:srcRect b="-89220" l="-188269" r="188269" t="89220"/>
          <a:stretch/>
        </p:blipFill>
        <p:spPr>
          <a:xfrm>
            <a:off x="3704731" y="3362225"/>
            <a:ext cx="1372689" cy="143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9">
            <a:alphaModFix/>
          </a:blip>
          <a:srcRect b="-67869" l="-107250" r="107250" t="67869"/>
          <a:stretch/>
        </p:blipFill>
        <p:spPr>
          <a:xfrm>
            <a:off x="3318729" y="2909374"/>
            <a:ext cx="2039786" cy="18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03338" y="1126687"/>
            <a:ext cx="1154238" cy="115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8">
            <a:alphaModFix/>
          </a:blip>
          <a:srcRect b="4930" l="0" r="0" t="4930"/>
          <a:stretch/>
        </p:blipFill>
        <p:spPr>
          <a:xfrm>
            <a:off x="3599400" y="3135875"/>
            <a:ext cx="1593600" cy="1503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-45600" y="0"/>
            <a:ext cx="91895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401550" y="3613300"/>
            <a:ext cx="8340900" cy="1314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highlight>
                  <a:schemeClr val="accent4"/>
                </a:highlight>
                <a:latin typeface="Georgia"/>
                <a:ea typeface="Georgia"/>
                <a:cs typeface="Georgia"/>
                <a:sym typeface="Georgia"/>
              </a:rPr>
              <a:t>What have businesses been doing to address gender inequality?</a:t>
            </a: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029850"/>
            <a:ext cx="8520600" cy="26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 amt="46000"/>
          </a:blip>
          <a:stretch>
            <a:fillRect/>
          </a:stretch>
        </p:blipFill>
        <p:spPr>
          <a:xfrm>
            <a:off x="-76200" y="0"/>
            <a:ext cx="1794001" cy="8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-36625" y="892575"/>
            <a:ext cx="13230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>
                <a:solidFill>
                  <a:schemeClr val="dk1"/>
                </a:solidFill>
              </a:rPr>
              <a:t>[</a:t>
            </a:r>
            <a:endParaRPr sz="11200">
              <a:solidFill>
                <a:schemeClr val="dk1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 rot="10800000">
            <a:off x="7446350" y="818175"/>
            <a:ext cx="13230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>
                <a:solidFill>
                  <a:schemeClr val="dk1"/>
                </a:solidFill>
              </a:rPr>
              <a:t>[</a:t>
            </a:r>
            <a:endParaRPr sz="11200">
              <a:solidFill>
                <a:schemeClr val="dk1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67900" y="2789775"/>
            <a:ext cx="2626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11700" y="1497525"/>
            <a:ext cx="8520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“Women are still underrepresented in leadership, receive less access to senior leaders and are leaving the fastest-growing sectors, such as tech, at 45 percent higher rates than men” </a:t>
            </a:r>
            <a:endParaRPr b="1" sz="19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30100" y="2754813"/>
            <a:ext cx="3302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-Sara Sanford, 2018</a:t>
            </a:r>
            <a:endParaRPr b="1" sz="8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“How to design gender bias out of your workplace”</a:t>
            </a:r>
            <a:endParaRPr b="1" sz="8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600" y="0"/>
            <a:ext cx="76084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0" y="4404000"/>
            <a:ext cx="1695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 </a:t>
            </a:r>
            <a:r>
              <a:rPr b="1" lang="en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Sara Sanford, 2018</a:t>
            </a:r>
            <a:endParaRPr b="1" sz="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“How to design gender bias out of your workplace”</a:t>
            </a:r>
            <a:endParaRPr b="1" sz="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30600" y="0"/>
            <a:ext cx="911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163525" y="2892200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rgbClr val="12121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5029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rgbClr val="12121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0" y="0"/>
            <a:ext cx="1794001" cy="8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-18325" y="2465900"/>
            <a:ext cx="13230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>
                <a:solidFill>
                  <a:schemeClr val="dk1"/>
                </a:solidFill>
              </a:rPr>
              <a:t>[</a:t>
            </a:r>
            <a:endParaRPr sz="11200">
              <a:solidFill>
                <a:schemeClr val="dk1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 rot="10800000">
            <a:off x="7034600" y="2285675"/>
            <a:ext cx="10863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>
                <a:solidFill>
                  <a:schemeClr val="dk1"/>
                </a:solidFill>
              </a:rPr>
              <a:t>[</a:t>
            </a:r>
            <a:endParaRPr sz="11200">
              <a:solidFill>
                <a:schemeClr val="dk1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63525" y="1227725"/>
            <a:ext cx="3302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Why isn’t it working ?</a:t>
            </a:r>
            <a:endParaRPr b="1" sz="18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31275" y="2059963"/>
            <a:ext cx="3302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Well…</a:t>
            </a:r>
            <a:endParaRPr b="1" sz="18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320325" y="3109850"/>
            <a:ext cx="76143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b="1" i="1" lang="en" sz="25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These approaches fail to address the key systematic problem: </a:t>
            </a:r>
            <a:r>
              <a:rPr b="1" i="1" lang="en" sz="2500">
                <a:solidFill>
                  <a:srgbClr val="121212"/>
                </a:solidFill>
                <a:highlight>
                  <a:srgbClr val="FF9900"/>
                </a:highlight>
                <a:latin typeface="Georgia"/>
                <a:ea typeface="Georgia"/>
                <a:cs typeface="Georgia"/>
                <a:sym typeface="Georgia"/>
              </a:rPr>
              <a:t>Unconscious Bias</a:t>
            </a:r>
            <a:r>
              <a:rPr b="1" i="1" lang="en" sz="25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b="1" lang="en" sz="25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”</a:t>
            </a:r>
            <a:endParaRPr b="1" sz="25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6047349" y="4557575"/>
            <a:ext cx="2885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-Sara Sanford, 2018</a:t>
            </a:r>
            <a:endParaRPr b="1" sz="8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“How to design gender bias out of your workplace”</a:t>
            </a:r>
            <a:endParaRPr b="1" sz="8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765"/>
            <a:ext cx="9144000" cy="509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32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The Opportunity</a:t>
            </a:r>
            <a:endParaRPr b="1" sz="2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009600" y="1774275"/>
            <a:ext cx="31248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100" u="sng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rPr>
              <a:t>DEI Dashboard</a:t>
            </a:r>
            <a:endParaRPr b="1" sz="3100" u="sng">
              <a:solidFill>
                <a:srgbClr val="121212"/>
              </a:solidFill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900" y="2752800"/>
            <a:ext cx="633900" cy="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5">
            <a:alphaModFix/>
          </a:blip>
          <a:srcRect b="6085" l="0" r="0" t="0"/>
          <a:stretch/>
        </p:blipFill>
        <p:spPr>
          <a:xfrm>
            <a:off x="5169927" y="2749623"/>
            <a:ext cx="633900" cy="64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9900" y="3857373"/>
            <a:ext cx="633900" cy="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7">
            <a:alphaModFix/>
          </a:blip>
          <a:srcRect b="20847" l="22176" r="21835" t="20853"/>
          <a:stretch/>
        </p:blipFill>
        <p:spPr>
          <a:xfrm>
            <a:off x="5200032" y="3867473"/>
            <a:ext cx="608795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2484950" y="2752800"/>
            <a:ext cx="16320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Project </a:t>
            </a: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Assignments</a:t>
            </a:r>
            <a:endParaRPr b="1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847179" y="2760633"/>
            <a:ext cx="1752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Dynamic progress tracking </a:t>
            </a:r>
            <a:endParaRPr b="1" sz="12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559897" y="3942908"/>
            <a:ext cx="13434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Document Upload center</a:t>
            </a:r>
            <a:endParaRPr b="1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5751974" y="3958050"/>
            <a:ext cx="16320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Easy Task Management</a:t>
            </a:r>
            <a:endParaRPr b="1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>
            <a:off x="7512000" y="4354701"/>
            <a:ext cx="1632000" cy="7887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8000" stPos="0" sy="-100000" ky="0"/>
          </a:effectLst>
        </p:spPr>
      </p:pic>
      <p:sp>
        <p:nvSpPr>
          <p:cNvPr id="126" name="Google Shape;126;p18"/>
          <p:cNvSpPr txBox="1"/>
          <p:nvPr/>
        </p:nvSpPr>
        <p:spPr>
          <a:xfrm>
            <a:off x="490075" y="992225"/>
            <a:ext cx="8284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Working with GEN, we aimed to create a data-driven design framework and prototype for a DEI Dashboard that encompasses an end</a:t>
            </a:r>
            <a:r>
              <a:rPr lang="en" sz="16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to end solution driving workplace equity.</a:t>
            </a:r>
            <a:endParaRPr sz="16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7923">
            <a:off x="6737916" y="-4317450"/>
            <a:ext cx="6988616" cy="717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885380">
            <a:off x="6079063" y="3816640"/>
            <a:ext cx="888188" cy="25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769450" y="597675"/>
            <a:ext cx="4576800" cy="26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i="1"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entire </a:t>
            </a:r>
            <a:r>
              <a:rPr i="1" lang="en" sz="30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solution</a:t>
            </a:r>
            <a:r>
              <a:rPr i="1"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can be broken down into three broad areas:</a:t>
            </a:r>
            <a:endParaRPr i="1"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t/>
            </a:r>
            <a:endParaRPr i="1" sz="4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229552" y="2948560"/>
            <a:ext cx="126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8970906">
            <a:off x="3668696" y="3624271"/>
            <a:ext cx="888188" cy="25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4685358" y="2590385"/>
            <a:ext cx="126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7041689" y="2338273"/>
            <a:ext cx="126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2268700" y="2789375"/>
            <a:ext cx="1571100" cy="1491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2373400" y="3222125"/>
            <a:ext cx="1466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Requirements Gathering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559875" y="3080850"/>
            <a:ext cx="1571100" cy="1491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4649274" y="3368400"/>
            <a:ext cx="13923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Research, Prioritize, and Design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813550" y="2574506"/>
            <a:ext cx="1571100" cy="14913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6896700" y="2975069"/>
            <a:ext cx="13923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Final Deliverable</a:t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2368450" y="4385625"/>
            <a:ext cx="1323900" cy="35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2656475" y="4348675"/>
            <a:ext cx="84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Step 1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4683475" y="4657100"/>
            <a:ext cx="1323900" cy="35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4971500" y="4620150"/>
            <a:ext cx="84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Step 2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6998500" y="4195400"/>
            <a:ext cx="1323900" cy="35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7286525" y="4158450"/>
            <a:ext cx="84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Step 3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>
            <a:off x="0" y="4158450"/>
            <a:ext cx="2031676" cy="9819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8000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25684" y="-1721298"/>
            <a:ext cx="3354965" cy="34425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0" y="0"/>
            <a:ext cx="3132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4">
            <a:alphaModFix/>
          </a:blip>
          <a:srcRect b="43741" l="21789" r="30131" t="0"/>
          <a:stretch/>
        </p:blipFill>
        <p:spPr>
          <a:xfrm>
            <a:off x="405700" y="877425"/>
            <a:ext cx="1865850" cy="1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247200" y="2682375"/>
            <a:ext cx="2638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Requirement Gathering</a:t>
            </a:r>
            <a:endParaRPr b="1">
              <a:solidFill>
                <a:srgbClr val="FF99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500" y="1193550"/>
            <a:ext cx="4664138" cy="1189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0" title="Interview with tux symbol vector image | Free SV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7187" y="170338"/>
            <a:ext cx="542950" cy="5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5191463" y="311025"/>
            <a:ext cx="1428300" cy="2616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User Interviews 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-8099989">
            <a:off x="6590964" y="654505"/>
            <a:ext cx="728197" cy="20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4938263" y="3003525"/>
            <a:ext cx="1934700" cy="2616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Interview Theming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5300" y="3588525"/>
            <a:ext cx="3880638" cy="140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288252">
            <a:off x="3245003" y="2743608"/>
            <a:ext cx="789930" cy="22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9">
            <a:alphaModFix amt="57000"/>
          </a:blip>
          <a:stretch>
            <a:fillRect/>
          </a:stretch>
        </p:blipFill>
        <p:spPr>
          <a:xfrm>
            <a:off x="7253775" y="46871"/>
            <a:ext cx="1934700" cy="93510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8000" stPos="0" sy="-100000" ky="0"/>
          </a:effectLst>
        </p:spPr>
      </p:pic>
      <p:sp>
        <p:nvSpPr>
          <p:cNvPr id="167" name="Google Shape;167;p20"/>
          <p:cNvSpPr txBox="1"/>
          <p:nvPr/>
        </p:nvSpPr>
        <p:spPr>
          <a:xfrm>
            <a:off x="171000" y="3447150"/>
            <a:ext cx="2481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Understand the specific needs and challenges faced by clients during the GEN certification process.</a:t>
            </a:r>
            <a:endParaRPr sz="1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8100048">
            <a:off x="6699460" y="1043996"/>
            <a:ext cx="1425255" cy="40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1435527">
            <a:off x="7173166" y="3754392"/>
            <a:ext cx="1720546" cy="31284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>
            <a:off x="0" y="0"/>
            <a:ext cx="3036000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 rotWithShape="1">
          <a:blip r:embed="rId4">
            <a:alphaModFix/>
          </a:blip>
          <a:srcRect b="31880" l="13282" r="17790" t="0"/>
          <a:stretch/>
        </p:blipFill>
        <p:spPr>
          <a:xfrm>
            <a:off x="431150" y="1065050"/>
            <a:ext cx="2173700" cy="15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599998" y="2628125"/>
            <a:ext cx="2031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BC3CF"/>
                </a:solidFill>
                <a:latin typeface="Georgia"/>
                <a:ea typeface="Georgia"/>
                <a:cs typeface="Georgia"/>
                <a:sym typeface="Georgia"/>
              </a:rPr>
              <a:t>Research and Design </a:t>
            </a:r>
            <a:endParaRPr b="1">
              <a:solidFill>
                <a:srgbClr val="9BC3C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BC3C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438" y="2009441"/>
            <a:ext cx="5839962" cy="17142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1"/>
          <p:cNvSpPr txBox="1"/>
          <p:nvPr/>
        </p:nvSpPr>
        <p:spPr>
          <a:xfrm>
            <a:off x="8048900" y="1750575"/>
            <a:ext cx="903600" cy="184800"/>
          </a:xfrm>
          <a:prstGeom prst="rect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Roadmap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052" y="393700"/>
            <a:ext cx="3036001" cy="135688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5794200" y="143975"/>
            <a:ext cx="1224600" cy="184800"/>
          </a:xfrm>
          <a:prstGeom prst="rect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RICE Method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7">
            <a:alphaModFix amt="57000"/>
          </a:blip>
          <a:stretch>
            <a:fillRect/>
          </a:stretch>
        </p:blipFill>
        <p:spPr>
          <a:xfrm>
            <a:off x="7096250" y="-19925"/>
            <a:ext cx="2031676" cy="9819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8000" stPos="0" sy="-100000" ky="0"/>
          </a:effectLst>
        </p:spPr>
      </p:pic>
      <p:sp>
        <p:nvSpPr>
          <p:cNvPr id="182" name="Google Shape;182;p21"/>
          <p:cNvSpPr txBox="1"/>
          <p:nvPr/>
        </p:nvSpPr>
        <p:spPr>
          <a:xfrm>
            <a:off x="79500" y="3462275"/>
            <a:ext cx="2766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Develop solutions that address the identified requirements, focusing on enhancing the certification process and client management.</a:t>
            </a:r>
            <a:endParaRPr sz="1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6823038" y="2702525"/>
            <a:ext cx="1725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5559967" y="3982617"/>
            <a:ext cx="1538700" cy="184800"/>
          </a:xfrm>
          <a:prstGeom prst="rect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MVP Features</a:t>
            </a:r>
            <a:endParaRPr b="1" sz="1200">
              <a:solidFill>
                <a:srgbClr val="231F2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5438917" y="3802067"/>
            <a:ext cx="397200" cy="345600"/>
          </a:xfrm>
          <a:prstGeom prst="star5">
            <a:avLst>
              <a:gd fmla="val 27446" name="adj"/>
              <a:gd fmla="val 105146" name="hf"/>
              <a:gd fmla="val 110557" name="vf"/>
            </a:avLst>
          </a:prstGeom>
          <a:solidFill>
            <a:srgbClr val="BF9000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4535000" y="4501025"/>
            <a:ext cx="1224600" cy="1848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Comment Box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3167275" y="4485050"/>
            <a:ext cx="1291200" cy="1848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Task Assignment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5836125" y="4501025"/>
            <a:ext cx="1291200" cy="1848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Benchmark Data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7203850" y="4501025"/>
            <a:ext cx="1811700" cy="1848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External </a:t>
            </a:r>
            <a:r>
              <a:rPr lang="en" sz="12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Communication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6431450" y="4771150"/>
            <a:ext cx="1725000" cy="1848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Easy Task Management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4088250" y="4771150"/>
            <a:ext cx="2247900" cy="1848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1F20"/>
                </a:solidFill>
                <a:latin typeface="Georgia"/>
                <a:ea typeface="Georgia"/>
                <a:cs typeface="Georgia"/>
                <a:sym typeface="Georgia"/>
              </a:rPr>
              <a:t>Dynamic Progress Indicator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